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Rg st="1" end="3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3" autoAdjust="0"/>
    <p:restoredTop sz="94660"/>
  </p:normalViewPr>
  <p:slideViewPr>
    <p:cSldViewPr snapToGrid="0">
      <p:cViewPr varScale="1">
        <p:scale>
          <a:sx n="43" d="100"/>
          <a:sy n="43" d="100"/>
        </p:scale>
        <p:origin x="20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16F1-F9DB-4EAD-B3A8-F67E904480E3}" type="datetimeFigureOut">
              <a:rPr lang="ko-KR" altLang="en-US" smtClean="0"/>
              <a:t>2025-08-11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C103A-60C0-42DA-9C52-837CCB7060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6633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16F1-F9DB-4EAD-B3A8-F67E904480E3}" type="datetimeFigureOut">
              <a:rPr lang="ko-KR" altLang="en-US" smtClean="0"/>
              <a:t>2025-08-11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C103A-60C0-42DA-9C52-837CCB7060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7475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16F1-F9DB-4EAD-B3A8-F67E904480E3}" type="datetimeFigureOut">
              <a:rPr lang="ko-KR" altLang="en-US" smtClean="0"/>
              <a:t>2025-08-11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C103A-60C0-42DA-9C52-837CCB7060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438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 userDrawn="1"/>
        </p:nvCxnSpPr>
        <p:spPr>
          <a:xfrm>
            <a:off x="1791680" y="333375"/>
            <a:ext cx="10075984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직선 연결선 2"/>
          <p:cNvCxnSpPr/>
          <p:nvPr userDrawn="1"/>
        </p:nvCxnSpPr>
        <p:spPr>
          <a:xfrm>
            <a:off x="324339" y="6524625"/>
            <a:ext cx="1154332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reeform 5"/>
          <p:cNvSpPr>
            <a:spLocks noChangeAspect="1"/>
          </p:cNvSpPr>
          <p:nvPr userDrawn="1"/>
        </p:nvSpPr>
        <p:spPr bwMode="auto">
          <a:xfrm>
            <a:off x="3686443" y="546108"/>
            <a:ext cx="160216" cy="346075"/>
          </a:xfrm>
          <a:custGeom>
            <a:avLst/>
            <a:gdLst>
              <a:gd name="T0" fmla="*/ 258 w 1000"/>
              <a:gd name="T1" fmla="*/ 2068 h 2122"/>
              <a:gd name="T2" fmla="*/ 246 w 1000"/>
              <a:gd name="T3" fmla="*/ 2080 h 2122"/>
              <a:gd name="T4" fmla="*/ 222 w 1000"/>
              <a:gd name="T5" fmla="*/ 2100 h 2122"/>
              <a:gd name="T6" fmla="*/ 194 w 1000"/>
              <a:gd name="T7" fmla="*/ 2114 h 2122"/>
              <a:gd name="T8" fmla="*/ 162 w 1000"/>
              <a:gd name="T9" fmla="*/ 2122 h 2122"/>
              <a:gd name="T10" fmla="*/ 140 w 1000"/>
              <a:gd name="T11" fmla="*/ 2122 h 2122"/>
              <a:gd name="T12" fmla="*/ 126 w 1000"/>
              <a:gd name="T13" fmla="*/ 2122 h 2122"/>
              <a:gd name="T14" fmla="*/ 98 w 1000"/>
              <a:gd name="T15" fmla="*/ 2116 h 2122"/>
              <a:gd name="T16" fmla="*/ 74 w 1000"/>
              <a:gd name="T17" fmla="*/ 2106 h 2122"/>
              <a:gd name="T18" fmla="*/ 50 w 1000"/>
              <a:gd name="T19" fmla="*/ 2090 h 2122"/>
              <a:gd name="T20" fmla="*/ 32 w 1000"/>
              <a:gd name="T21" fmla="*/ 2072 h 2122"/>
              <a:gd name="T22" fmla="*/ 16 w 1000"/>
              <a:gd name="T23" fmla="*/ 2048 h 2122"/>
              <a:gd name="T24" fmla="*/ 6 w 1000"/>
              <a:gd name="T25" fmla="*/ 2024 h 2122"/>
              <a:gd name="T26" fmla="*/ 0 w 1000"/>
              <a:gd name="T27" fmla="*/ 1996 h 2122"/>
              <a:gd name="T28" fmla="*/ 0 w 1000"/>
              <a:gd name="T29" fmla="*/ 1982 h 2122"/>
              <a:gd name="T30" fmla="*/ 4 w 1000"/>
              <a:gd name="T31" fmla="*/ 1948 h 2122"/>
              <a:gd name="T32" fmla="*/ 14 w 1000"/>
              <a:gd name="T33" fmla="*/ 1918 h 2122"/>
              <a:gd name="T34" fmla="*/ 32 w 1000"/>
              <a:gd name="T35" fmla="*/ 1892 h 2122"/>
              <a:gd name="T36" fmla="*/ 54 w 1000"/>
              <a:gd name="T37" fmla="*/ 1870 h 2122"/>
              <a:gd name="T38" fmla="*/ 54 w 1000"/>
              <a:gd name="T39" fmla="*/ 252 h 2122"/>
              <a:gd name="T40" fmla="*/ 42 w 1000"/>
              <a:gd name="T41" fmla="*/ 242 h 2122"/>
              <a:gd name="T42" fmla="*/ 22 w 1000"/>
              <a:gd name="T43" fmla="*/ 218 h 2122"/>
              <a:gd name="T44" fmla="*/ 8 w 1000"/>
              <a:gd name="T45" fmla="*/ 188 h 2122"/>
              <a:gd name="T46" fmla="*/ 0 w 1000"/>
              <a:gd name="T47" fmla="*/ 158 h 2122"/>
              <a:gd name="T48" fmla="*/ 0 w 1000"/>
              <a:gd name="T49" fmla="*/ 140 h 2122"/>
              <a:gd name="T50" fmla="*/ 2 w 1000"/>
              <a:gd name="T51" fmla="*/ 112 h 2122"/>
              <a:gd name="T52" fmla="*/ 10 w 1000"/>
              <a:gd name="T53" fmla="*/ 86 h 2122"/>
              <a:gd name="T54" fmla="*/ 24 w 1000"/>
              <a:gd name="T55" fmla="*/ 62 h 2122"/>
              <a:gd name="T56" fmla="*/ 40 w 1000"/>
              <a:gd name="T57" fmla="*/ 42 h 2122"/>
              <a:gd name="T58" fmla="*/ 62 w 1000"/>
              <a:gd name="T59" fmla="*/ 24 h 2122"/>
              <a:gd name="T60" fmla="*/ 86 w 1000"/>
              <a:gd name="T61" fmla="*/ 10 h 2122"/>
              <a:gd name="T62" fmla="*/ 112 w 1000"/>
              <a:gd name="T63" fmla="*/ 2 h 2122"/>
              <a:gd name="T64" fmla="*/ 140 w 1000"/>
              <a:gd name="T65" fmla="*/ 0 h 2122"/>
              <a:gd name="T66" fmla="*/ 146 w 1000"/>
              <a:gd name="T67" fmla="*/ 0 h 2122"/>
              <a:gd name="T68" fmla="*/ 178 w 1000"/>
              <a:gd name="T69" fmla="*/ 4 h 2122"/>
              <a:gd name="T70" fmla="*/ 208 w 1000"/>
              <a:gd name="T71" fmla="*/ 14 h 2122"/>
              <a:gd name="T72" fmla="*/ 234 w 1000"/>
              <a:gd name="T73" fmla="*/ 32 h 2122"/>
              <a:gd name="T74" fmla="*/ 258 w 1000"/>
              <a:gd name="T75" fmla="*/ 54 h 2122"/>
              <a:gd name="T76" fmla="*/ 970 w 1000"/>
              <a:gd name="T77" fmla="*/ 974 h 2122"/>
              <a:gd name="T78" fmla="*/ 992 w 1000"/>
              <a:gd name="T79" fmla="*/ 1016 h 2122"/>
              <a:gd name="T80" fmla="*/ 1000 w 1000"/>
              <a:gd name="T81" fmla="*/ 1062 h 2122"/>
              <a:gd name="T82" fmla="*/ 992 w 1000"/>
              <a:gd name="T83" fmla="*/ 1106 h 2122"/>
              <a:gd name="T84" fmla="*/ 970 w 1000"/>
              <a:gd name="T85" fmla="*/ 1148 h 2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000" h="2122">
                <a:moveTo>
                  <a:pt x="970" y="1148"/>
                </a:moveTo>
                <a:lnTo>
                  <a:pt x="258" y="2068"/>
                </a:lnTo>
                <a:lnTo>
                  <a:pt x="258" y="2068"/>
                </a:lnTo>
                <a:lnTo>
                  <a:pt x="246" y="2080"/>
                </a:lnTo>
                <a:lnTo>
                  <a:pt x="234" y="2092"/>
                </a:lnTo>
                <a:lnTo>
                  <a:pt x="222" y="2100"/>
                </a:lnTo>
                <a:lnTo>
                  <a:pt x="208" y="2108"/>
                </a:lnTo>
                <a:lnTo>
                  <a:pt x="194" y="2114"/>
                </a:lnTo>
                <a:lnTo>
                  <a:pt x="178" y="2118"/>
                </a:lnTo>
                <a:lnTo>
                  <a:pt x="162" y="2122"/>
                </a:lnTo>
                <a:lnTo>
                  <a:pt x="146" y="2122"/>
                </a:lnTo>
                <a:lnTo>
                  <a:pt x="140" y="2122"/>
                </a:lnTo>
                <a:lnTo>
                  <a:pt x="140" y="2122"/>
                </a:lnTo>
                <a:lnTo>
                  <a:pt x="126" y="2122"/>
                </a:lnTo>
                <a:lnTo>
                  <a:pt x="112" y="2120"/>
                </a:lnTo>
                <a:lnTo>
                  <a:pt x="98" y="2116"/>
                </a:lnTo>
                <a:lnTo>
                  <a:pt x="86" y="2112"/>
                </a:lnTo>
                <a:lnTo>
                  <a:pt x="74" y="2106"/>
                </a:lnTo>
                <a:lnTo>
                  <a:pt x="62" y="2098"/>
                </a:lnTo>
                <a:lnTo>
                  <a:pt x="50" y="2090"/>
                </a:lnTo>
                <a:lnTo>
                  <a:pt x="40" y="2082"/>
                </a:lnTo>
                <a:lnTo>
                  <a:pt x="32" y="2072"/>
                </a:lnTo>
                <a:lnTo>
                  <a:pt x="24" y="2060"/>
                </a:lnTo>
                <a:lnTo>
                  <a:pt x="16" y="2048"/>
                </a:lnTo>
                <a:lnTo>
                  <a:pt x="10" y="2036"/>
                </a:lnTo>
                <a:lnTo>
                  <a:pt x="6" y="2024"/>
                </a:lnTo>
                <a:lnTo>
                  <a:pt x="2" y="2010"/>
                </a:lnTo>
                <a:lnTo>
                  <a:pt x="0" y="1996"/>
                </a:lnTo>
                <a:lnTo>
                  <a:pt x="0" y="1982"/>
                </a:lnTo>
                <a:lnTo>
                  <a:pt x="0" y="1982"/>
                </a:lnTo>
                <a:lnTo>
                  <a:pt x="0" y="1964"/>
                </a:lnTo>
                <a:lnTo>
                  <a:pt x="4" y="1948"/>
                </a:lnTo>
                <a:lnTo>
                  <a:pt x="8" y="1934"/>
                </a:lnTo>
                <a:lnTo>
                  <a:pt x="14" y="1918"/>
                </a:lnTo>
                <a:lnTo>
                  <a:pt x="22" y="1906"/>
                </a:lnTo>
                <a:lnTo>
                  <a:pt x="32" y="1892"/>
                </a:lnTo>
                <a:lnTo>
                  <a:pt x="42" y="1880"/>
                </a:lnTo>
                <a:lnTo>
                  <a:pt x="54" y="1870"/>
                </a:lnTo>
                <a:lnTo>
                  <a:pt x="680" y="1062"/>
                </a:lnTo>
                <a:lnTo>
                  <a:pt x="54" y="252"/>
                </a:lnTo>
                <a:lnTo>
                  <a:pt x="54" y="252"/>
                </a:lnTo>
                <a:lnTo>
                  <a:pt x="42" y="242"/>
                </a:lnTo>
                <a:lnTo>
                  <a:pt x="32" y="230"/>
                </a:lnTo>
                <a:lnTo>
                  <a:pt x="22" y="218"/>
                </a:lnTo>
                <a:lnTo>
                  <a:pt x="14" y="204"/>
                </a:lnTo>
                <a:lnTo>
                  <a:pt x="8" y="188"/>
                </a:lnTo>
                <a:lnTo>
                  <a:pt x="4" y="174"/>
                </a:lnTo>
                <a:lnTo>
                  <a:pt x="0" y="158"/>
                </a:lnTo>
                <a:lnTo>
                  <a:pt x="0" y="140"/>
                </a:lnTo>
                <a:lnTo>
                  <a:pt x="0" y="140"/>
                </a:lnTo>
                <a:lnTo>
                  <a:pt x="0" y="126"/>
                </a:lnTo>
                <a:lnTo>
                  <a:pt x="2" y="112"/>
                </a:lnTo>
                <a:lnTo>
                  <a:pt x="6" y="98"/>
                </a:lnTo>
                <a:lnTo>
                  <a:pt x="10" y="86"/>
                </a:lnTo>
                <a:lnTo>
                  <a:pt x="16" y="74"/>
                </a:lnTo>
                <a:lnTo>
                  <a:pt x="24" y="62"/>
                </a:lnTo>
                <a:lnTo>
                  <a:pt x="32" y="52"/>
                </a:lnTo>
                <a:lnTo>
                  <a:pt x="40" y="42"/>
                </a:lnTo>
                <a:lnTo>
                  <a:pt x="50" y="32"/>
                </a:lnTo>
                <a:lnTo>
                  <a:pt x="62" y="24"/>
                </a:lnTo>
                <a:lnTo>
                  <a:pt x="74" y="16"/>
                </a:lnTo>
                <a:lnTo>
                  <a:pt x="86" y="10"/>
                </a:lnTo>
                <a:lnTo>
                  <a:pt x="98" y="6"/>
                </a:lnTo>
                <a:lnTo>
                  <a:pt x="112" y="2"/>
                </a:lnTo>
                <a:lnTo>
                  <a:pt x="126" y="0"/>
                </a:lnTo>
                <a:lnTo>
                  <a:pt x="140" y="0"/>
                </a:lnTo>
                <a:lnTo>
                  <a:pt x="146" y="0"/>
                </a:lnTo>
                <a:lnTo>
                  <a:pt x="146" y="0"/>
                </a:lnTo>
                <a:lnTo>
                  <a:pt x="162" y="0"/>
                </a:lnTo>
                <a:lnTo>
                  <a:pt x="178" y="4"/>
                </a:lnTo>
                <a:lnTo>
                  <a:pt x="194" y="8"/>
                </a:lnTo>
                <a:lnTo>
                  <a:pt x="208" y="14"/>
                </a:lnTo>
                <a:lnTo>
                  <a:pt x="222" y="22"/>
                </a:lnTo>
                <a:lnTo>
                  <a:pt x="234" y="32"/>
                </a:lnTo>
                <a:lnTo>
                  <a:pt x="246" y="42"/>
                </a:lnTo>
                <a:lnTo>
                  <a:pt x="258" y="54"/>
                </a:lnTo>
                <a:lnTo>
                  <a:pt x="970" y="974"/>
                </a:lnTo>
                <a:lnTo>
                  <a:pt x="970" y="974"/>
                </a:lnTo>
                <a:lnTo>
                  <a:pt x="982" y="994"/>
                </a:lnTo>
                <a:lnTo>
                  <a:pt x="992" y="1016"/>
                </a:lnTo>
                <a:lnTo>
                  <a:pt x="998" y="1038"/>
                </a:lnTo>
                <a:lnTo>
                  <a:pt x="1000" y="1062"/>
                </a:lnTo>
                <a:lnTo>
                  <a:pt x="998" y="1084"/>
                </a:lnTo>
                <a:lnTo>
                  <a:pt x="992" y="1106"/>
                </a:lnTo>
                <a:lnTo>
                  <a:pt x="982" y="1128"/>
                </a:lnTo>
                <a:lnTo>
                  <a:pt x="970" y="1148"/>
                </a:lnTo>
                <a:lnTo>
                  <a:pt x="970" y="114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55721" tIns="27861" rIns="55721" bIns="27861"/>
          <a:lstStyle/>
          <a:p>
            <a:pPr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975" dirty="0">
              <a:solidFill>
                <a:prstClr val="black"/>
              </a:solidFill>
              <a:latin typeface="맑은 고딕"/>
              <a:ea typeface="기아 Light" panose="020B0600000101010101" pitchFamily="50" charset="-127"/>
            </a:endParaRPr>
          </a:p>
        </p:txBody>
      </p:sp>
      <p:sp>
        <p:nvSpPr>
          <p:cNvPr id="5" name="Freeform 5"/>
          <p:cNvSpPr>
            <a:spLocks noChangeAspect="1"/>
          </p:cNvSpPr>
          <p:nvPr userDrawn="1"/>
        </p:nvSpPr>
        <p:spPr bwMode="auto">
          <a:xfrm>
            <a:off x="3846657" y="546108"/>
            <a:ext cx="162168" cy="346075"/>
          </a:xfrm>
          <a:custGeom>
            <a:avLst/>
            <a:gdLst>
              <a:gd name="T0" fmla="*/ 258 w 1000"/>
              <a:gd name="T1" fmla="*/ 2068 h 2122"/>
              <a:gd name="T2" fmla="*/ 246 w 1000"/>
              <a:gd name="T3" fmla="*/ 2080 h 2122"/>
              <a:gd name="T4" fmla="*/ 222 w 1000"/>
              <a:gd name="T5" fmla="*/ 2100 h 2122"/>
              <a:gd name="T6" fmla="*/ 194 w 1000"/>
              <a:gd name="T7" fmla="*/ 2114 h 2122"/>
              <a:gd name="T8" fmla="*/ 162 w 1000"/>
              <a:gd name="T9" fmla="*/ 2122 h 2122"/>
              <a:gd name="T10" fmla="*/ 140 w 1000"/>
              <a:gd name="T11" fmla="*/ 2122 h 2122"/>
              <a:gd name="T12" fmla="*/ 126 w 1000"/>
              <a:gd name="T13" fmla="*/ 2122 h 2122"/>
              <a:gd name="T14" fmla="*/ 98 w 1000"/>
              <a:gd name="T15" fmla="*/ 2116 h 2122"/>
              <a:gd name="T16" fmla="*/ 74 w 1000"/>
              <a:gd name="T17" fmla="*/ 2106 h 2122"/>
              <a:gd name="T18" fmla="*/ 50 w 1000"/>
              <a:gd name="T19" fmla="*/ 2090 h 2122"/>
              <a:gd name="T20" fmla="*/ 32 w 1000"/>
              <a:gd name="T21" fmla="*/ 2072 h 2122"/>
              <a:gd name="T22" fmla="*/ 16 w 1000"/>
              <a:gd name="T23" fmla="*/ 2048 h 2122"/>
              <a:gd name="T24" fmla="*/ 6 w 1000"/>
              <a:gd name="T25" fmla="*/ 2024 h 2122"/>
              <a:gd name="T26" fmla="*/ 0 w 1000"/>
              <a:gd name="T27" fmla="*/ 1996 h 2122"/>
              <a:gd name="T28" fmla="*/ 0 w 1000"/>
              <a:gd name="T29" fmla="*/ 1982 h 2122"/>
              <a:gd name="T30" fmla="*/ 4 w 1000"/>
              <a:gd name="T31" fmla="*/ 1948 h 2122"/>
              <a:gd name="T32" fmla="*/ 14 w 1000"/>
              <a:gd name="T33" fmla="*/ 1918 h 2122"/>
              <a:gd name="T34" fmla="*/ 32 w 1000"/>
              <a:gd name="T35" fmla="*/ 1892 h 2122"/>
              <a:gd name="T36" fmla="*/ 54 w 1000"/>
              <a:gd name="T37" fmla="*/ 1870 h 2122"/>
              <a:gd name="T38" fmla="*/ 54 w 1000"/>
              <a:gd name="T39" fmla="*/ 252 h 2122"/>
              <a:gd name="T40" fmla="*/ 42 w 1000"/>
              <a:gd name="T41" fmla="*/ 242 h 2122"/>
              <a:gd name="T42" fmla="*/ 22 w 1000"/>
              <a:gd name="T43" fmla="*/ 218 h 2122"/>
              <a:gd name="T44" fmla="*/ 8 w 1000"/>
              <a:gd name="T45" fmla="*/ 188 h 2122"/>
              <a:gd name="T46" fmla="*/ 0 w 1000"/>
              <a:gd name="T47" fmla="*/ 158 h 2122"/>
              <a:gd name="T48" fmla="*/ 0 w 1000"/>
              <a:gd name="T49" fmla="*/ 140 h 2122"/>
              <a:gd name="T50" fmla="*/ 2 w 1000"/>
              <a:gd name="T51" fmla="*/ 112 h 2122"/>
              <a:gd name="T52" fmla="*/ 10 w 1000"/>
              <a:gd name="T53" fmla="*/ 86 h 2122"/>
              <a:gd name="T54" fmla="*/ 24 w 1000"/>
              <a:gd name="T55" fmla="*/ 62 h 2122"/>
              <a:gd name="T56" fmla="*/ 40 w 1000"/>
              <a:gd name="T57" fmla="*/ 42 h 2122"/>
              <a:gd name="T58" fmla="*/ 62 w 1000"/>
              <a:gd name="T59" fmla="*/ 24 h 2122"/>
              <a:gd name="T60" fmla="*/ 86 w 1000"/>
              <a:gd name="T61" fmla="*/ 10 h 2122"/>
              <a:gd name="T62" fmla="*/ 112 w 1000"/>
              <a:gd name="T63" fmla="*/ 2 h 2122"/>
              <a:gd name="T64" fmla="*/ 140 w 1000"/>
              <a:gd name="T65" fmla="*/ 0 h 2122"/>
              <a:gd name="T66" fmla="*/ 146 w 1000"/>
              <a:gd name="T67" fmla="*/ 0 h 2122"/>
              <a:gd name="T68" fmla="*/ 178 w 1000"/>
              <a:gd name="T69" fmla="*/ 4 h 2122"/>
              <a:gd name="T70" fmla="*/ 208 w 1000"/>
              <a:gd name="T71" fmla="*/ 14 h 2122"/>
              <a:gd name="T72" fmla="*/ 234 w 1000"/>
              <a:gd name="T73" fmla="*/ 32 h 2122"/>
              <a:gd name="T74" fmla="*/ 258 w 1000"/>
              <a:gd name="T75" fmla="*/ 54 h 2122"/>
              <a:gd name="T76" fmla="*/ 970 w 1000"/>
              <a:gd name="T77" fmla="*/ 974 h 2122"/>
              <a:gd name="T78" fmla="*/ 992 w 1000"/>
              <a:gd name="T79" fmla="*/ 1016 h 2122"/>
              <a:gd name="T80" fmla="*/ 1000 w 1000"/>
              <a:gd name="T81" fmla="*/ 1062 h 2122"/>
              <a:gd name="T82" fmla="*/ 992 w 1000"/>
              <a:gd name="T83" fmla="*/ 1106 h 2122"/>
              <a:gd name="T84" fmla="*/ 970 w 1000"/>
              <a:gd name="T85" fmla="*/ 1148 h 2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000" h="2122">
                <a:moveTo>
                  <a:pt x="970" y="1148"/>
                </a:moveTo>
                <a:lnTo>
                  <a:pt x="258" y="2068"/>
                </a:lnTo>
                <a:lnTo>
                  <a:pt x="258" y="2068"/>
                </a:lnTo>
                <a:lnTo>
                  <a:pt x="246" y="2080"/>
                </a:lnTo>
                <a:lnTo>
                  <a:pt x="234" y="2092"/>
                </a:lnTo>
                <a:lnTo>
                  <a:pt x="222" y="2100"/>
                </a:lnTo>
                <a:lnTo>
                  <a:pt x="208" y="2108"/>
                </a:lnTo>
                <a:lnTo>
                  <a:pt x="194" y="2114"/>
                </a:lnTo>
                <a:lnTo>
                  <a:pt x="178" y="2118"/>
                </a:lnTo>
                <a:lnTo>
                  <a:pt x="162" y="2122"/>
                </a:lnTo>
                <a:lnTo>
                  <a:pt x="146" y="2122"/>
                </a:lnTo>
                <a:lnTo>
                  <a:pt x="140" y="2122"/>
                </a:lnTo>
                <a:lnTo>
                  <a:pt x="140" y="2122"/>
                </a:lnTo>
                <a:lnTo>
                  <a:pt x="126" y="2122"/>
                </a:lnTo>
                <a:lnTo>
                  <a:pt x="112" y="2120"/>
                </a:lnTo>
                <a:lnTo>
                  <a:pt x="98" y="2116"/>
                </a:lnTo>
                <a:lnTo>
                  <a:pt x="86" y="2112"/>
                </a:lnTo>
                <a:lnTo>
                  <a:pt x="74" y="2106"/>
                </a:lnTo>
                <a:lnTo>
                  <a:pt x="62" y="2098"/>
                </a:lnTo>
                <a:lnTo>
                  <a:pt x="50" y="2090"/>
                </a:lnTo>
                <a:lnTo>
                  <a:pt x="40" y="2082"/>
                </a:lnTo>
                <a:lnTo>
                  <a:pt x="32" y="2072"/>
                </a:lnTo>
                <a:lnTo>
                  <a:pt x="24" y="2060"/>
                </a:lnTo>
                <a:lnTo>
                  <a:pt x="16" y="2048"/>
                </a:lnTo>
                <a:lnTo>
                  <a:pt x="10" y="2036"/>
                </a:lnTo>
                <a:lnTo>
                  <a:pt x="6" y="2024"/>
                </a:lnTo>
                <a:lnTo>
                  <a:pt x="2" y="2010"/>
                </a:lnTo>
                <a:lnTo>
                  <a:pt x="0" y="1996"/>
                </a:lnTo>
                <a:lnTo>
                  <a:pt x="0" y="1982"/>
                </a:lnTo>
                <a:lnTo>
                  <a:pt x="0" y="1982"/>
                </a:lnTo>
                <a:lnTo>
                  <a:pt x="0" y="1964"/>
                </a:lnTo>
                <a:lnTo>
                  <a:pt x="4" y="1948"/>
                </a:lnTo>
                <a:lnTo>
                  <a:pt x="8" y="1934"/>
                </a:lnTo>
                <a:lnTo>
                  <a:pt x="14" y="1918"/>
                </a:lnTo>
                <a:lnTo>
                  <a:pt x="22" y="1906"/>
                </a:lnTo>
                <a:lnTo>
                  <a:pt x="32" y="1892"/>
                </a:lnTo>
                <a:lnTo>
                  <a:pt x="42" y="1880"/>
                </a:lnTo>
                <a:lnTo>
                  <a:pt x="54" y="1870"/>
                </a:lnTo>
                <a:lnTo>
                  <a:pt x="680" y="1062"/>
                </a:lnTo>
                <a:lnTo>
                  <a:pt x="54" y="252"/>
                </a:lnTo>
                <a:lnTo>
                  <a:pt x="54" y="252"/>
                </a:lnTo>
                <a:lnTo>
                  <a:pt x="42" y="242"/>
                </a:lnTo>
                <a:lnTo>
                  <a:pt x="32" y="230"/>
                </a:lnTo>
                <a:lnTo>
                  <a:pt x="22" y="218"/>
                </a:lnTo>
                <a:lnTo>
                  <a:pt x="14" y="204"/>
                </a:lnTo>
                <a:lnTo>
                  <a:pt x="8" y="188"/>
                </a:lnTo>
                <a:lnTo>
                  <a:pt x="4" y="174"/>
                </a:lnTo>
                <a:lnTo>
                  <a:pt x="0" y="158"/>
                </a:lnTo>
                <a:lnTo>
                  <a:pt x="0" y="140"/>
                </a:lnTo>
                <a:lnTo>
                  <a:pt x="0" y="140"/>
                </a:lnTo>
                <a:lnTo>
                  <a:pt x="0" y="126"/>
                </a:lnTo>
                <a:lnTo>
                  <a:pt x="2" y="112"/>
                </a:lnTo>
                <a:lnTo>
                  <a:pt x="6" y="98"/>
                </a:lnTo>
                <a:lnTo>
                  <a:pt x="10" y="86"/>
                </a:lnTo>
                <a:lnTo>
                  <a:pt x="16" y="74"/>
                </a:lnTo>
                <a:lnTo>
                  <a:pt x="24" y="62"/>
                </a:lnTo>
                <a:lnTo>
                  <a:pt x="32" y="52"/>
                </a:lnTo>
                <a:lnTo>
                  <a:pt x="40" y="42"/>
                </a:lnTo>
                <a:lnTo>
                  <a:pt x="50" y="32"/>
                </a:lnTo>
                <a:lnTo>
                  <a:pt x="62" y="24"/>
                </a:lnTo>
                <a:lnTo>
                  <a:pt x="74" y="16"/>
                </a:lnTo>
                <a:lnTo>
                  <a:pt x="86" y="10"/>
                </a:lnTo>
                <a:lnTo>
                  <a:pt x="98" y="6"/>
                </a:lnTo>
                <a:lnTo>
                  <a:pt x="112" y="2"/>
                </a:lnTo>
                <a:lnTo>
                  <a:pt x="126" y="0"/>
                </a:lnTo>
                <a:lnTo>
                  <a:pt x="140" y="0"/>
                </a:lnTo>
                <a:lnTo>
                  <a:pt x="146" y="0"/>
                </a:lnTo>
                <a:lnTo>
                  <a:pt x="146" y="0"/>
                </a:lnTo>
                <a:lnTo>
                  <a:pt x="162" y="0"/>
                </a:lnTo>
                <a:lnTo>
                  <a:pt x="178" y="4"/>
                </a:lnTo>
                <a:lnTo>
                  <a:pt x="194" y="8"/>
                </a:lnTo>
                <a:lnTo>
                  <a:pt x="208" y="14"/>
                </a:lnTo>
                <a:lnTo>
                  <a:pt x="222" y="22"/>
                </a:lnTo>
                <a:lnTo>
                  <a:pt x="234" y="32"/>
                </a:lnTo>
                <a:lnTo>
                  <a:pt x="246" y="42"/>
                </a:lnTo>
                <a:lnTo>
                  <a:pt x="258" y="54"/>
                </a:lnTo>
                <a:lnTo>
                  <a:pt x="970" y="974"/>
                </a:lnTo>
                <a:lnTo>
                  <a:pt x="970" y="974"/>
                </a:lnTo>
                <a:lnTo>
                  <a:pt x="982" y="994"/>
                </a:lnTo>
                <a:lnTo>
                  <a:pt x="992" y="1016"/>
                </a:lnTo>
                <a:lnTo>
                  <a:pt x="998" y="1038"/>
                </a:lnTo>
                <a:lnTo>
                  <a:pt x="1000" y="1062"/>
                </a:lnTo>
                <a:lnTo>
                  <a:pt x="998" y="1084"/>
                </a:lnTo>
                <a:lnTo>
                  <a:pt x="992" y="1106"/>
                </a:lnTo>
                <a:lnTo>
                  <a:pt x="982" y="1128"/>
                </a:lnTo>
                <a:lnTo>
                  <a:pt x="970" y="1148"/>
                </a:lnTo>
                <a:lnTo>
                  <a:pt x="970" y="114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55721" tIns="27861" rIns="55721" bIns="27861"/>
          <a:lstStyle/>
          <a:p>
            <a:pPr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 sz="975" dirty="0">
              <a:solidFill>
                <a:prstClr val="black"/>
              </a:solidFill>
              <a:latin typeface="맑은 고딕"/>
              <a:ea typeface="기아 Light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70356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16F1-F9DB-4EAD-B3A8-F67E904480E3}" type="datetimeFigureOut">
              <a:rPr lang="ko-KR" altLang="en-US" smtClean="0"/>
              <a:t>2025-08-11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C103A-60C0-42DA-9C52-837CCB7060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1681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16F1-F9DB-4EAD-B3A8-F67E904480E3}" type="datetimeFigureOut">
              <a:rPr lang="ko-KR" altLang="en-US" smtClean="0"/>
              <a:t>2025-08-11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C103A-60C0-42DA-9C52-837CCB7060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1244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16F1-F9DB-4EAD-B3A8-F67E904480E3}" type="datetimeFigureOut">
              <a:rPr lang="ko-KR" altLang="en-US" smtClean="0"/>
              <a:t>2025-08-11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C103A-60C0-42DA-9C52-837CCB7060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0901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16F1-F9DB-4EAD-B3A8-F67E904480E3}" type="datetimeFigureOut">
              <a:rPr lang="ko-KR" altLang="en-US" smtClean="0"/>
              <a:t>2025-08-11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C103A-60C0-42DA-9C52-837CCB7060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4046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16F1-F9DB-4EAD-B3A8-F67E904480E3}" type="datetimeFigureOut">
              <a:rPr lang="ko-KR" altLang="en-US" smtClean="0"/>
              <a:t>2025-08-11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C103A-60C0-42DA-9C52-837CCB7060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0423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16F1-F9DB-4EAD-B3A8-F67E904480E3}" type="datetimeFigureOut">
              <a:rPr lang="ko-KR" altLang="en-US" smtClean="0"/>
              <a:t>2025-08-11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C103A-60C0-42DA-9C52-837CCB7060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9499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16F1-F9DB-4EAD-B3A8-F67E904480E3}" type="datetimeFigureOut">
              <a:rPr lang="ko-KR" altLang="en-US" smtClean="0"/>
              <a:t>2025-08-11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C103A-60C0-42DA-9C52-837CCB7060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7657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16F1-F9DB-4EAD-B3A8-F67E904480E3}" type="datetimeFigureOut">
              <a:rPr lang="ko-KR" altLang="en-US" smtClean="0"/>
              <a:t>2025-08-11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C103A-60C0-42DA-9C52-837CCB7060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7765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816F1-F9DB-4EAD-B3A8-F67E904480E3}" type="datetimeFigureOut">
              <a:rPr lang="ko-KR" altLang="en-US" smtClean="0"/>
              <a:t>2025-08-11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C103A-60C0-42DA-9C52-837CCB7060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5226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2" y="1268760"/>
            <a:ext cx="9143999" cy="2448272"/>
          </a:xfrm>
          <a:gradFill flip="none" rotWithShape="1">
            <a:gsLst>
              <a:gs pos="0">
                <a:srgbClr val="5E9EFF">
                  <a:alpha val="87000"/>
                </a:srgbClr>
              </a:gs>
              <a:gs pos="55000">
                <a:srgbClr val="85C2FF">
                  <a:lumMod val="38000"/>
                  <a:lumOff val="62000"/>
                  <a:alpha val="61000"/>
                </a:srgbClr>
              </a:gs>
              <a:gs pos="70000">
                <a:schemeClr val="tx2">
                  <a:lumMod val="20000"/>
                  <a:lumOff val="80000"/>
                </a:schemeClr>
              </a:gs>
              <a:gs pos="100000">
                <a:srgbClr val="FFEBFA"/>
              </a:gs>
            </a:gsLst>
            <a:path path="circle">
              <a:fillToRect l="50000" t="50000" r="50000" b="50000"/>
            </a:path>
            <a:tileRect/>
          </a:gradFill>
          <a:effectLst>
            <a:glow rad="1168400">
              <a:schemeClr val="tx2">
                <a:lumMod val="20000"/>
                <a:lumOff val="80000"/>
                <a:alpha val="23000"/>
              </a:schemeClr>
            </a:glow>
            <a:softEdge rad="152400"/>
          </a:effectLst>
        </p:spPr>
        <p:txBody>
          <a:bodyPr>
            <a:noAutofit/>
          </a:bodyPr>
          <a:lstStyle/>
          <a:p>
            <a:r>
              <a:rPr lang="ko-KR" altLang="en-US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부모의 얼굴에서 자녀의 미래를 알 수 있다</a:t>
            </a:r>
            <a:r>
              <a:rPr lang="en-US" altLang="ko-KR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.</a:t>
            </a:r>
            <a:endParaRPr lang="ko-KR" altLang="en-US" b="1" dirty="0">
              <a:solidFill>
                <a:schemeClr val="accent1">
                  <a:lumMod val="75000"/>
                </a:schemeClr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519938" y="4581128"/>
            <a:ext cx="5112568" cy="1872208"/>
          </a:xfrm>
          <a:noFill/>
          <a:effectLst>
            <a:glow rad="1905000">
              <a:schemeClr val="accent5">
                <a:lumMod val="75000"/>
                <a:alpha val="29000"/>
              </a:schemeClr>
            </a:glow>
            <a:softEdge rad="12700"/>
          </a:effectLst>
        </p:spPr>
        <p:txBody>
          <a:bodyPr>
            <a:noAutofit/>
          </a:bodyPr>
          <a:lstStyle/>
          <a:p>
            <a:r>
              <a:rPr lang="ko-KR" altLang="en-US" sz="5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HY수평선M" pitchFamily="18" charset="-127"/>
                <a:ea typeface="HY수평선M" pitchFamily="18" charset="-127"/>
              </a:rPr>
              <a:t>관상학 강사</a:t>
            </a:r>
            <a:endParaRPr lang="en-US" altLang="ko-KR" sz="5400" b="1" dirty="0">
              <a:solidFill>
                <a:schemeClr val="tx2">
                  <a:lumMod val="60000"/>
                  <a:lumOff val="40000"/>
                </a:schemeClr>
              </a:solidFill>
              <a:latin typeface="HY수평선M" pitchFamily="18" charset="-127"/>
              <a:ea typeface="HY수평선M" pitchFamily="18" charset="-127"/>
            </a:endParaRPr>
          </a:p>
          <a:p>
            <a:r>
              <a:rPr lang="ko-KR" altLang="en-US" sz="54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HY수평선M" pitchFamily="18" charset="-127"/>
                <a:ea typeface="HY수평선M" pitchFamily="18" charset="-127"/>
              </a:rPr>
              <a:t>취원</a:t>
            </a:r>
            <a:r>
              <a:rPr lang="ko-KR" altLang="en-US" sz="5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HY수평선M" pitchFamily="18" charset="-127"/>
                <a:ea typeface="HY수평선M" pitchFamily="18" charset="-127"/>
              </a:rPr>
              <a:t>  기  </a:t>
            </a:r>
            <a:r>
              <a:rPr lang="ko-KR" altLang="en-US" sz="54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HY수평선M" pitchFamily="18" charset="-127"/>
                <a:ea typeface="HY수평선M" pitchFamily="18" charset="-127"/>
              </a:rPr>
              <a:t>혜</a:t>
            </a:r>
            <a:r>
              <a:rPr lang="ko-KR" altLang="en-US" sz="5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HY수평선M" pitchFamily="18" charset="-127"/>
                <a:ea typeface="HY수평선M" pitchFamily="18" charset="-127"/>
              </a:rPr>
              <a:t>  경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2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0" y="71836"/>
            <a:ext cx="44543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>
                <a:ln>
                  <a:solidFill>
                    <a:schemeClr val="tx1">
                      <a:alpha val="30000"/>
                    </a:schemeClr>
                  </a:solidFill>
                </a:ln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부모의 얼굴에서 자녀의 미래를 알 수 있다</a:t>
            </a:r>
            <a:r>
              <a:rPr lang="en-US" altLang="ko-KR" sz="1600">
                <a:ln>
                  <a:solidFill>
                    <a:schemeClr val="tx1">
                      <a:alpha val="30000"/>
                    </a:schemeClr>
                  </a:solidFill>
                </a:ln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algn="ctr"/>
            <a:r>
              <a:rPr lang="ko-KR" altLang="en-US" sz="1600">
                <a:ln>
                  <a:solidFill>
                    <a:schemeClr val="tx1">
                      <a:alpha val="30000"/>
                    </a:schemeClr>
                  </a:solidFill>
                </a:ln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600" dirty="0">
                <a:ln>
                  <a:solidFill>
                    <a:schemeClr val="tx1">
                      <a:alpha val="30000"/>
                    </a:schemeClr>
                  </a:solidFill>
                </a:ln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관상학 기혜경 강사</a:t>
            </a:r>
            <a:endParaRPr lang="en-US" altLang="ko-KR" sz="1600" dirty="0">
              <a:ln>
                <a:solidFill>
                  <a:schemeClr val="tx1">
                    <a:alpha val="30000"/>
                  </a:scheme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72957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206"/>
    </mc:Choice>
    <mc:Fallback>
      <p:transition spd="slow" advTm="5206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1957758" y="418939"/>
            <a:ext cx="5290370" cy="64633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8100000" scaled="1"/>
            <a:tileRect/>
          </a:gra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600" b="1" dirty="0">
                <a:solidFill>
                  <a:schemeClr val="accent1">
                    <a:lumMod val="75000"/>
                  </a:schemeClr>
                </a:solidFill>
                <a:latin typeface="Ford Antenna Regular" panose="02000505000000020004" pitchFamily="50" charset="0"/>
              </a:rPr>
              <a:t>건강과 관상과의 상관성</a:t>
            </a: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825348" y="5029567"/>
            <a:ext cx="4439062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latinLnBrk="0">
              <a:lnSpc>
                <a:spcPts val="3000"/>
              </a:lnSpc>
            </a:pPr>
            <a:r>
              <a:rPr lang="en-US" altLang="ko-KR" sz="2000" b="1" dirty="0">
                <a:solidFill>
                  <a:schemeClr val="bg1"/>
                </a:solidFill>
                <a:latin typeface="Ford Antenna Light"/>
                <a:ea typeface="+mn-ea"/>
              </a:rPr>
              <a:t>Ⅲ</a:t>
            </a:r>
            <a:r>
              <a:rPr lang="en-US" altLang="ko-KR" sz="2000" dirty="0">
                <a:solidFill>
                  <a:schemeClr val="bg1"/>
                </a:solidFill>
                <a:latin typeface="Ford Antenna Light"/>
                <a:ea typeface="+mn-ea"/>
              </a:rPr>
              <a:t>. </a:t>
            </a:r>
            <a:r>
              <a:rPr lang="ko-KR" altLang="en-US" sz="2000" dirty="0">
                <a:solidFill>
                  <a:schemeClr val="bg1"/>
                </a:solidFill>
                <a:latin typeface="Ford Antenna Light"/>
                <a:ea typeface="+mn-ea"/>
              </a:rPr>
              <a:t>강의를 마치며 </a:t>
            </a:r>
            <a:endParaRPr lang="en-US" altLang="ko-KR" sz="2000" dirty="0">
              <a:solidFill>
                <a:schemeClr val="bg1"/>
              </a:solidFill>
              <a:latin typeface="Ford Antenna Light"/>
              <a:ea typeface="+mn-ea"/>
            </a:endParaRPr>
          </a:p>
          <a:p>
            <a:pPr latinLnBrk="0">
              <a:lnSpc>
                <a:spcPts val="3000"/>
              </a:lnSpc>
            </a:pPr>
            <a:r>
              <a:rPr lang="en-US" altLang="ko-KR" sz="2000" dirty="0">
                <a:solidFill>
                  <a:schemeClr val="bg1"/>
                </a:solidFill>
                <a:latin typeface="Ford Antenna Light"/>
                <a:ea typeface="+mn-ea"/>
              </a:rPr>
              <a:t>   </a:t>
            </a:r>
            <a:r>
              <a:rPr lang="en-US" altLang="ko-KR" dirty="0">
                <a:solidFill>
                  <a:schemeClr val="bg1"/>
                </a:solidFill>
                <a:latin typeface="Ford Antenna Light"/>
                <a:ea typeface="+mn-ea"/>
              </a:rPr>
              <a:t>- </a:t>
            </a:r>
            <a:r>
              <a:rPr lang="ko-KR" altLang="en-US" dirty="0">
                <a:solidFill>
                  <a:schemeClr val="bg1"/>
                </a:solidFill>
                <a:latin typeface="Ford Antenna Light"/>
                <a:ea typeface="+mn-ea"/>
              </a:rPr>
              <a:t>공감과 소통의 관상 상식</a:t>
            </a:r>
            <a:r>
              <a:rPr lang="en-US" altLang="ko-KR" dirty="0">
                <a:solidFill>
                  <a:schemeClr val="bg1"/>
                </a:solidFill>
                <a:latin typeface="Ford Antenna Light"/>
                <a:ea typeface="+mn-ea"/>
              </a:rPr>
              <a:t> </a:t>
            </a:r>
            <a:r>
              <a:rPr lang="ko-KR" altLang="en-US" dirty="0">
                <a:solidFill>
                  <a:schemeClr val="bg1"/>
                </a:solidFill>
                <a:latin typeface="Ford Antenna Light"/>
                <a:ea typeface="+mn-ea"/>
              </a:rPr>
              <a:t/>
            </a:r>
            <a:br>
              <a:rPr lang="ko-KR" altLang="en-US" dirty="0">
                <a:solidFill>
                  <a:schemeClr val="bg1"/>
                </a:solidFill>
                <a:latin typeface="Ford Antenna Light"/>
                <a:ea typeface="+mn-ea"/>
              </a:rPr>
            </a:br>
            <a:r>
              <a:rPr lang="ko-KR" altLang="en-US" dirty="0">
                <a:solidFill>
                  <a:schemeClr val="bg1"/>
                </a:solidFill>
                <a:latin typeface="Ford Antenna Light"/>
                <a:ea typeface="+mn-ea"/>
              </a:rPr>
              <a:t>   </a:t>
            </a:r>
            <a:r>
              <a:rPr lang="en-US" altLang="ko-KR" dirty="0">
                <a:solidFill>
                  <a:schemeClr val="bg1"/>
                </a:solidFill>
                <a:latin typeface="Ford Antenna Light"/>
                <a:ea typeface="+mn-ea"/>
              </a:rPr>
              <a:t>- </a:t>
            </a:r>
            <a:r>
              <a:rPr lang="ko-KR" altLang="en-US" dirty="0">
                <a:solidFill>
                  <a:schemeClr val="bg1"/>
                </a:solidFill>
                <a:latin typeface="Ford Antenna Light"/>
                <a:ea typeface="+mn-ea"/>
              </a:rPr>
              <a:t>지피지기면 백전 </a:t>
            </a:r>
            <a:r>
              <a:rPr lang="ko-KR" altLang="en-US" dirty="0" err="1">
                <a:solidFill>
                  <a:schemeClr val="bg1"/>
                </a:solidFill>
                <a:latin typeface="Ford Antenna Light"/>
                <a:ea typeface="+mn-ea"/>
              </a:rPr>
              <a:t>불태</a:t>
            </a:r>
            <a:endParaRPr lang="en-US" altLang="ko-KR" dirty="0">
              <a:solidFill>
                <a:schemeClr val="bg1"/>
              </a:solidFill>
              <a:latin typeface="Ford Antenna Light"/>
              <a:ea typeface="+mn-ea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1524000" y="1920610"/>
            <a:ext cx="9144000" cy="3939540"/>
          </a:xfrm>
          <a:prstGeom prst="rect">
            <a:avLst/>
          </a:prstGeom>
          <a:gradFill flip="none" rotWithShape="1">
            <a:gsLst>
              <a:gs pos="87670">
                <a:srgbClr val="E7E2F4"/>
              </a:gs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shape">
              <a:fillToRect l="50000" t="50000" r="50000" b="50000"/>
            </a:path>
            <a:tileRect/>
          </a:gradFill>
          <a:ln w="19050">
            <a:solidFill>
              <a:schemeClr val="tx1"/>
            </a:solidFill>
          </a:ln>
          <a:extLst/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>
              <a:lnSpc>
                <a:spcPts val="3000"/>
              </a:lnSpc>
            </a:pPr>
            <a:r>
              <a:rPr lang="ko-KR" altLang="en-US" sz="3000" b="1" dirty="0">
                <a:solidFill>
                  <a:schemeClr val="accent1">
                    <a:lumMod val="75000"/>
                  </a:schemeClr>
                </a:solidFill>
                <a:latin typeface="바탕"/>
                <a:ea typeface="바탕"/>
              </a:rPr>
              <a:t>  </a:t>
            </a:r>
            <a:r>
              <a:rPr lang="en-US" altLang="ko-KR" sz="3000" b="1" dirty="0">
                <a:solidFill>
                  <a:schemeClr val="accent1">
                    <a:lumMod val="75000"/>
                  </a:schemeClr>
                </a:solidFill>
                <a:latin typeface="HY동녘B" pitchFamily="18" charset="-127"/>
                <a:ea typeface="HY동녘B" pitchFamily="18" charset="-127"/>
              </a:rPr>
              <a:t> </a:t>
            </a:r>
            <a:r>
              <a:rPr lang="en-US" altLang="ko-KR" sz="30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1</a:t>
            </a:r>
            <a:r>
              <a:rPr lang="ko-KR" altLang="en-US" sz="30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장 형상으로 보는 건강</a:t>
            </a:r>
            <a:endParaRPr lang="en-US" altLang="ko-KR" sz="3000" b="1" dirty="0">
              <a:solidFill>
                <a:schemeClr val="accent1">
                  <a:lumMod val="75000"/>
                </a:schemeClr>
              </a:solidFill>
              <a:latin typeface="HY수평선B" pitchFamily="18" charset="-127"/>
              <a:ea typeface="HY수평선B" pitchFamily="18" charset="-127"/>
            </a:endParaRPr>
          </a:p>
          <a:p>
            <a:pPr eaLnBrk="1" hangingPunct="1">
              <a:lnSpc>
                <a:spcPts val="3000"/>
              </a:lnSpc>
            </a:pPr>
            <a:endParaRPr lang="en-US" altLang="ko-KR" sz="3000" b="1" dirty="0">
              <a:solidFill>
                <a:schemeClr val="accent1">
                  <a:lumMod val="75000"/>
                </a:schemeClr>
              </a:solidFill>
              <a:latin typeface="HY수평선B" pitchFamily="18" charset="-127"/>
              <a:ea typeface="HY수평선B" pitchFamily="18" charset="-127"/>
            </a:endParaRPr>
          </a:p>
          <a:p>
            <a:pPr marL="457200" indent="-457200" eaLnBrk="1" hangingPunct="1">
              <a:lnSpc>
                <a:spcPts val="3000"/>
              </a:lnSpc>
              <a:buFont typeface="Arial" charset="0"/>
              <a:buChar char="•"/>
            </a:pPr>
            <a:r>
              <a:rPr lang="ko-KR" altLang="en-US" sz="30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둥근 얼굴 형</a:t>
            </a:r>
            <a:endParaRPr lang="en-US" altLang="ko-KR" sz="3000" b="1" dirty="0">
              <a:solidFill>
                <a:schemeClr val="accent1">
                  <a:lumMod val="75000"/>
                </a:schemeClr>
              </a:solidFill>
              <a:latin typeface="HY수평선B" pitchFamily="18" charset="-127"/>
              <a:ea typeface="HY수평선B" pitchFamily="18" charset="-127"/>
            </a:endParaRPr>
          </a:p>
          <a:p>
            <a:pPr eaLnBrk="1" hangingPunct="1">
              <a:lnSpc>
                <a:spcPts val="3000"/>
              </a:lnSpc>
            </a:pPr>
            <a:r>
              <a:rPr lang="ko-KR" altLang="en-US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   건강 </a:t>
            </a:r>
            <a:r>
              <a:rPr lang="en-US" altLang="ko-KR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: </a:t>
            </a:r>
            <a:r>
              <a:rPr lang="ko-KR" altLang="en-US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신장질환</a:t>
            </a:r>
            <a:r>
              <a:rPr lang="en-US" altLang="ko-KR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고혈압</a:t>
            </a:r>
            <a:r>
              <a:rPr lang="en-US" altLang="ko-KR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당뇨병</a:t>
            </a:r>
            <a:r>
              <a:rPr lang="en-US" altLang="ko-KR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2200" b="1" dirty="0" err="1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고지혈</a:t>
            </a:r>
            <a:r>
              <a:rPr lang="ko-KR" altLang="en-US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 증</a:t>
            </a:r>
            <a:r>
              <a:rPr lang="en-US" altLang="ko-KR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피부질환</a:t>
            </a:r>
            <a:r>
              <a:rPr lang="en-US" altLang="ko-KR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전염성 질환 등</a:t>
            </a:r>
            <a:endParaRPr lang="en-US" altLang="ko-KR" sz="2200" b="1" dirty="0">
              <a:solidFill>
                <a:schemeClr val="accent1">
                  <a:lumMod val="75000"/>
                </a:schemeClr>
              </a:solidFill>
              <a:latin typeface="HY수평선B" pitchFamily="18" charset="-127"/>
              <a:ea typeface="HY수평선B" pitchFamily="18" charset="-127"/>
            </a:endParaRPr>
          </a:p>
          <a:p>
            <a:pPr eaLnBrk="1" hangingPunct="1">
              <a:lnSpc>
                <a:spcPts val="3000"/>
              </a:lnSpc>
            </a:pPr>
            <a:r>
              <a:rPr lang="en-US" altLang="ko-KR" sz="20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            </a:t>
            </a:r>
          </a:p>
          <a:p>
            <a:pPr marL="457200" indent="-457200" eaLnBrk="1" hangingPunct="1">
              <a:lnSpc>
                <a:spcPts val="3000"/>
              </a:lnSpc>
              <a:buFont typeface="Arial" charset="0"/>
              <a:buChar char="•"/>
            </a:pPr>
            <a:r>
              <a:rPr lang="ko-KR" altLang="en-US" sz="30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네모진 얼굴 형</a:t>
            </a:r>
            <a:endParaRPr lang="en-US" altLang="ko-KR" sz="3000" b="1" dirty="0">
              <a:solidFill>
                <a:schemeClr val="accent1">
                  <a:lumMod val="75000"/>
                </a:schemeClr>
              </a:solidFill>
              <a:latin typeface="HY수평선B" pitchFamily="18" charset="-127"/>
              <a:ea typeface="HY수평선B" pitchFamily="18" charset="-127"/>
            </a:endParaRPr>
          </a:p>
          <a:p>
            <a:pPr eaLnBrk="1" hangingPunct="1">
              <a:lnSpc>
                <a:spcPts val="3000"/>
              </a:lnSpc>
            </a:pPr>
            <a:r>
              <a:rPr lang="en-US" altLang="ko-KR" sz="30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  </a:t>
            </a:r>
            <a:r>
              <a:rPr lang="ko-KR" altLang="en-US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건강 </a:t>
            </a:r>
            <a:r>
              <a:rPr lang="en-US" altLang="ko-KR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: </a:t>
            </a:r>
            <a:r>
              <a:rPr lang="ko-KR" altLang="en-US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근육질환</a:t>
            </a:r>
            <a:r>
              <a:rPr lang="en-US" altLang="ko-KR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관절질환</a:t>
            </a:r>
            <a:r>
              <a:rPr lang="en-US" altLang="ko-KR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뇌혈관 질환</a:t>
            </a:r>
            <a:r>
              <a:rPr lang="en-US" altLang="ko-KR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심장질환</a:t>
            </a:r>
            <a:r>
              <a:rPr lang="en-US" altLang="ko-KR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혈액순환계 질환 등</a:t>
            </a:r>
            <a:endParaRPr lang="en-US" altLang="ko-KR" sz="2200" b="1" dirty="0">
              <a:solidFill>
                <a:schemeClr val="accent1">
                  <a:lumMod val="75000"/>
                </a:schemeClr>
              </a:solidFill>
              <a:latin typeface="HY수평선B" pitchFamily="18" charset="-127"/>
              <a:ea typeface="HY수평선B" pitchFamily="18" charset="-127"/>
            </a:endParaRPr>
          </a:p>
          <a:p>
            <a:pPr eaLnBrk="1" hangingPunct="1">
              <a:lnSpc>
                <a:spcPts val="3000"/>
              </a:lnSpc>
            </a:pPr>
            <a:endParaRPr lang="en-US" altLang="ko-KR" sz="3000" b="1" dirty="0">
              <a:solidFill>
                <a:schemeClr val="accent1">
                  <a:lumMod val="75000"/>
                </a:schemeClr>
              </a:solidFill>
              <a:latin typeface="HY수평선B" pitchFamily="18" charset="-127"/>
              <a:ea typeface="HY수평선B" pitchFamily="18" charset="-127"/>
            </a:endParaRPr>
          </a:p>
          <a:p>
            <a:pPr marL="457200" indent="-457200" eaLnBrk="1" hangingPunct="1">
              <a:lnSpc>
                <a:spcPts val="3000"/>
              </a:lnSpc>
              <a:buFont typeface="Arial" charset="0"/>
              <a:buChar char="•"/>
            </a:pPr>
            <a:r>
              <a:rPr lang="ko-KR" altLang="en-US" sz="30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세모진 얼굴 형</a:t>
            </a:r>
            <a:endParaRPr lang="en-US" altLang="ko-KR" sz="3000" b="1" dirty="0">
              <a:solidFill>
                <a:schemeClr val="accent1">
                  <a:lumMod val="75000"/>
                </a:schemeClr>
              </a:solidFill>
              <a:latin typeface="HY수평선B" pitchFamily="18" charset="-127"/>
              <a:ea typeface="HY수평선B" pitchFamily="18" charset="-127"/>
            </a:endParaRPr>
          </a:p>
          <a:p>
            <a:pPr eaLnBrk="1" hangingPunct="1">
              <a:lnSpc>
                <a:spcPts val="3000"/>
              </a:lnSpc>
            </a:pPr>
            <a:r>
              <a:rPr lang="ko-KR" altLang="en-US" sz="20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     </a:t>
            </a:r>
            <a:r>
              <a:rPr lang="ko-KR" altLang="en-US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건강 </a:t>
            </a:r>
            <a:r>
              <a:rPr lang="en-US" altLang="ko-KR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: </a:t>
            </a:r>
            <a:r>
              <a:rPr lang="ko-KR" altLang="en-US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신경성 질환</a:t>
            </a:r>
            <a:r>
              <a:rPr lang="en-US" altLang="ko-KR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정신질환</a:t>
            </a:r>
            <a:r>
              <a:rPr lang="en-US" altLang="ko-KR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우울증</a:t>
            </a:r>
            <a:r>
              <a:rPr lang="en-US" altLang="ko-KR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호흡기 질환</a:t>
            </a:r>
            <a:r>
              <a:rPr lang="en-US" altLang="ko-KR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22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위장 질환 등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57288" y="0"/>
            <a:ext cx="4188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>
                <a:ln>
                  <a:solidFill>
                    <a:schemeClr val="tx1">
                      <a:alpha val="30000"/>
                    </a:schemeClr>
                  </a:solidFill>
                </a:ln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관상으로 보는 건강 운 관상학 기혜경 강사</a:t>
            </a:r>
            <a:endParaRPr lang="en-US" altLang="ko-KR" sz="1600" dirty="0">
              <a:ln>
                <a:solidFill>
                  <a:schemeClr val="tx1">
                    <a:alpha val="30000"/>
                  </a:scheme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02931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365"/>
    </mc:Choice>
    <mc:Fallback>
      <p:transition spd="slow" advTm="5365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1809388" y="338555"/>
            <a:ext cx="5290370" cy="64633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8100000" scaled="1"/>
            <a:tileRect/>
          </a:gra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ko-KR" altLang="en-US" sz="3600" b="1" dirty="0">
                <a:solidFill>
                  <a:schemeClr val="accent1">
                    <a:lumMod val="75000"/>
                  </a:schemeClr>
                </a:solidFill>
                <a:latin typeface="Ford Antenna Regular" panose="02000505000000020004" pitchFamily="50" charset="0"/>
              </a:rPr>
              <a:t>건강과 관상과의 상관성</a:t>
            </a: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825348" y="5029567"/>
            <a:ext cx="4439062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latinLnBrk="0">
              <a:lnSpc>
                <a:spcPts val="3000"/>
              </a:lnSpc>
            </a:pPr>
            <a:r>
              <a:rPr lang="en-US" altLang="ko-KR" sz="2000" b="1" dirty="0">
                <a:solidFill>
                  <a:schemeClr val="bg1"/>
                </a:solidFill>
                <a:latin typeface="Ford Antenna Light"/>
                <a:ea typeface="+mn-ea"/>
              </a:rPr>
              <a:t>Ⅲ</a:t>
            </a:r>
            <a:r>
              <a:rPr lang="en-US" altLang="ko-KR" sz="2000" dirty="0">
                <a:solidFill>
                  <a:schemeClr val="bg1"/>
                </a:solidFill>
                <a:latin typeface="Ford Antenna Light"/>
                <a:ea typeface="+mn-ea"/>
              </a:rPr>
              <a:t>. </a:t>
            </a:r>
            <a:r>
              <a:rPr lang="ko-KR" altLang="en-US" sz="2000" dirty="0">
                <a:solidFill>
                  <a:schemeClr val="bg1"/>
                </a:solidFill>
                <a:latin typeface="Ford Antenna Light"/>
                <a:ea typeface="+mn-ea"/>
              </a:rPr>
              <a:t>강의를 마치며 </a:t>
            </a:r>
            <a:endParaRPr lang="en-US" altLang="ko-KR" sz="2000" dirty="0">
              <a:solidFill>
                <a:schemeClr val="bg1"/>
              </a:solidFill>
              <a:latin typeface="Ford Antenna Light"/>
              <a:ea typeface="+mn-ea"/>
            </a:endParaRPr>
          </a:p>
          <a:p>
            <a:pPr latinLnBrk="0">
              <a:lnSpc>
                <a:spcPts val="3000"/>
              </a:lnSpc>
            </a:pPr>
            <a:r>
              <a:rPr lang="en-US" altLang="ko-KR" sz="2000" dirty="0">
                <a:solidFill>
                  <a:schemeClr val="bg1"/>
                </a:solidFill>
                <a:latin typeface="Ford Antenna Light"/>
                <a:ea typeface="+mn-ea"/>
              </a:rPr>
              <a:t>   </a:t>
            </a:r>
            <a:r>
              <a:rPr lang="en-US" altLang="ko-KR" dirty="0">
                <a:solidFill>
                  <a:schemeClr val="bg1"/>
                </a:solidFill>
                <a:latin typeface="Ford Antenna Light"/>
                <a:ea typeface="+mn-ea"/>
              </a:rPr>
              <a:t>- </a:t>
            </a:r>
            <a:r>
              <a:rPr lang="ko-KR" altLang="en-US" dirty="0">
                <a:solidFill>
                  <a:schemeClr val="bg1"/>
                </a:solidFill>
                <a:latin typeface="Ford Antenna Light"/>
                <a:ea typeface="+mn-ea"/>
              </a:rPr>
              <a:t>공감과 소통의 관상 상식</a:t>
            </a:r>
            <a:r>
              <a:rPr lang="en-US" altLang="ko-KR" dirty="0">
                <a:solidFill>
                  <a:schemeClr val="bg1"/>
                </a:solidFill>
                <a:latin typeface="Ford Antenna Light"/>
                <a:ea typeface="+mn-ea"/>
              </a:rPr>
              <a:t> </a:t>
            </a:r>
            <a:r>
              <a:rPr lang="ko-KR" altLang="en-US" dirty="0">
                <a:solidFill>
                  <a:schemeClr val="bg1"/>
                </a:solidFill>
                <a:latin typeface="Ford Antenna Light"/>
                <a:ea typeface="+mn-ea"/>
              </a:rPr>
              <a:t/>
            </a:r>
            <a:br>
              <a:rPr lang="ko-KR" altLang="en-US" dirty="0">
                <a:solidFill>
                  <a:schemeClr val="bg1"/>
                </a:solidFill>
                <a:latin typeface="Ford Antenna Light"/>
                <a:ea typeface="+mn-ea"/>
              </a:rPr>
            </a:br>
            <a:r>
              <a:rPr lang="ko-KR" altLang="en-US" dirty="0">
                <a:solidFill>
                  <a:schemeClr val="bg1"/>
                </a:solidFill>
                <a:latin typeface="Ford Antenna Light"/>
                <a:ea typeface="+mn-ea"/>
              </a:rPr>
              <a:t>   </a:t>
            </a:r>
            <a:r>
              <a:rPr lang="en-US" altLang="ko-KR" dirty="0">
                <a:solidFill>
                  <a:schemeClr val="bg1"/>
                </a:solidFill>
                <a:latin typeface="Ford Antenna Light"/>
                <a:ea typeface="+mn-ea"/>
              </a:rPr>
              <a:t>- </a:t>
            </a:r>
            <a:r>
              <a:rPr lang="ko-KR" altLang="en-US" dirty="0">
                <a:solidFill>
                  <a:schemeClr val="bg1"/>
                </a:solidFill>
                <a:latin typeface="Ford Antenna Light"/>
                <a:ea typeface="+mn-ea"/>
              </a:rPr>
              <a:t>지피지기면 백전 </a:t>
            </a:r>
            <a:r>
              <a:rPr lang="ko-KR" altLang="en-US" dirty="0" err="1">
                <a:solidFill>
                  <a:schemeClr val="bg1"/>
                </a:solidFill>
                <a:latin typeface="Ford Antenna Light"/>
                <a:ea typeface="+mn-ea"/>
              </a:rPr>
              <a:t>불태</a:t>
            </a:r>
            <a:endParaRPr lang="en-US" altLang="ko-KR" dirty="0">
              <a:solidFill>
                <a:schemeClr val="bg1"/>
              </a:solidFill>
              <a:latin typeface="Ford Antenna Light"/>
              <a:ea typeface="+mn-ea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1524000" y="1340768"/>
            <a:ext cx="9144000" cy="5170646"/>
          </a:xfrm>
          <a:prstGeom prst="rect">
            <a:avLst/>
          </a:prstGeom>
          <a:gradFill flip="none" rotWithShape="1">
            <a:gsLst>
              <a:gs pos="87670">
                <a:srgbClr val="E7E2F4"/>
              </a:gs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shape">
              <a:fillToRect l="50000" t="50000" r="50000" b="50000"/>
            </a:path>
            <a:tileRect/>
          </a:gradFill>
          <a:ln w="19050">
            <a:solidFill>
              <a:schemeClr val="tx1"/>
            </a:solidFill>
          </a:ln>
          <a:extLst/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>
              <a:lnSpc>
                <a:spcPts val="3000"/>
              </a:lnSpc>
            </a:pPr>
            <a:r>
              <a:rPr lang="ko-KR" altLang="en-US" sz="3000" b="1" dirty="0">
                <a:solidFill>
                  <a:schemeClr val="accent1">
                    <a:lumMod val="75000"/>
                  </a:schemeClr>
                </a:solidFill>
                <a:latin typeface="바탕"/>
                <a:ea typeface="바탕"/>
              </a:rPr>
              <a:t>  </a:t>
            </a:r>
            <a:r>
              <a:rPr lang="en-US" altLang="ko-KR" sz="3000" b="1" dirty="0">
                <a:solidFill>
                  <a:schemeClr val="accent1">
                    <a:lumMod val="75000"/>
                  </a:schemeClr>
                </a:solidFill>
                <a:latin typeface="HY동녘B" pitchFamily="18" charset="-127"/>
                <a:ea typeface="HY동녘B" pitchFamily="18" charset="-127"/>
              </a:rPr>
              <a:t> </a:t>
            </a:r>
            <a:r>
              <a:rPr lang="en-US" altLang="ko-KR" sz="30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2</a:t>
            </a:r>
            <a:r>
              <a:rPr lang="ko-KR" altLang="en-US" sz="3000" b="1" dirty="0">
                <a:solidFill>
                  <a:schemeClr val="accent1">
                    <a:lumMod val="75000"/>
                  </a:schemeClr>
                </a:solidFill>
                <a:latin typeface="HY수평선B" pitchFamily="18" charset="-127"/>
                <a:ea typeface="HY수평선B" pitchFamily="18" charset="-127"/>
              </a:rPr>
              <a:t>장 기색으로 보는 건강 </a:t>
            </a:r>
            <a:endParaRPr lang="en-US" altLang="ko-KR" sz="3000" b="1" dirty="0">
              <a:solidFill>
                <a:schemeClr val="accent1">
                  <a:lumMod val="75000"/>
                </a:schemeClr>
              </a:solidFill>
              <a:latin typeface="HY수평선B" pitchFamily="18" charset="-127"/>
              <a:ea typeface="HY수평선B" pitchFamily="18" charset="-127"/>
            </a:endParaRPr>
          </a:p>
          <a:p>
            <a:pPr eaLnBrk="1" hangingPunct="1">
              <a:lnSpc>
                <a:spcPts val="3000"/>
              </a:lnSpc>
            </a:pPr>
            <a:endParaRPr lang="en-US" altLang="ko-KR" sz="3000" b="1" dirty="0">
              <a:solidFill>
                <a:schemeClr val="accent1">
                  <a:lumMod val="75000"/>
                </a:schemeClr>
              </a:solidFill>
              <a:latin typeface="HY수평선B" pitchFamily="18" charset="-127"/>
              <a:ea typeface="HY수평선B" pitchFamily="18" charset="-127"/>
            </a:endParaRPr>
          </a:p>
          <a:p>
            <a:pPr eaLnBrk="1" hangingPunct="1">
              <a:lnSpc>
                <a:spcPts val="3000"/>
              </a:lnSpc>
            </a:pPr>
            <a:r>
              <a:rPr lang="ko-KR" altLang="en-US" sz="2000" b="1" dirty="0"/>
              <a:t>기색은 氣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기</a:t>
            </a:r>
            <a:r>
              <a:rPr lang="en-US" altLang="ko-KR" sz="2000" b="1" dirty="0"/>
              <a:t>)</a:t>
            </a:r>
            <a:r>
              <a:rPr lang="ko-KR" altLang="en-US" sz="2000" b="1" dirty="0"/>
              <a:t>와 色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색</a:t>
            </a:r>
            <a:r>
              <a:rPr lang="en-US" altLang="ko-KR" sz="2000" b="1" dirty="0"/>
              <a:t>)</a:t>
            </a:r>
            <a:r>
              <a:rPr lang="ko-KR" altLang="en-US" sz="2000" b="1" dirty="0"/>
              <a:t>으로 분류한다</a:t>
            </a:r>
            <a:r>
              <a:rPr lang="en-US" altLang="ko-KR" sz="2000" b="1" dirty="0"/>
              <a:t>.</a:t>
            </a:r>
          </a:p>
          <a:p>
            <a:pPr eaLnBrk="1" hangingPunct="1">
              <a:lnSpc>
                <a:spcPts val="3000"/>
              </a:lnSpc>
            </a:pPr>
            <a:r>
              <a:rPr lang="ko-KR" altLang="en-US" sz="2000" b="1" dirty="0"/>
              <a:t>氣色이라는 것은 五臟六腑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오장육부</a:t>
            </a:r>
            <a:r>
              <a:rPr lang="en-US" altLang="ko-KR" sz="2000" b="1" dirty="0"/>
              <a:t>)</a:t>
            </a:r>
            <a:r>
              <a:rPr lang="ko-KR" altLang="en-US" sz="2000" b="1" dirty="0"/>
              <a:t>의 餘精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여정</a:t>
            </a:r>
            <a:r>
              <a:rPr lang="en-US" altLang="ko-KR" sz="2000" b="1" dirty="0"/>
              <a:t>)</a:t>
            </a:r>
            <a:r>
              <a:rPr lang="ko-KR" altLang="en-US" sz="2000" b="1" dirty="0"/>
              <a:t>이 피부 밖으로 나타나는 것이다</a:t>
            </a:r>
            <a:r>
              <a:rPr lang="en-US" altLang="ko-KR" sz="2000" b="1" dirty="0"/>
              <a:t>.</a:t>
            </a:r>
          </a:p>
          <a:p>
            <a:pPr lvl="0" fontAlgn="base"/>
            <a:r>
              <a:rPr lang="ko-KR" altLang="en-US" sz="2000" b="1" dirty="0"/>
              <a:t>氣란 피부 속으로 보이는 것이고</a:t>
            </a:r>
            <a:r>
              <a:rPr lang="en-US" altLang="ko-KR" sz="2000" b="1" dirty="0"/>
              <a:t>, </a:t>
            </a:r>
          </a:p>
          <a:p>
            <a:pPr lvl="0" fontAlgn="base"/>
            <a:r>
              <a:rPr lang="ko-KR" altLang="en-US" sz="2000" b="1" dirty="0"/>
              <a:t>色은 피부 밖으로 나타나는 것이다</a:t>
            </a:r>
            <a:r>
              <a:rPr lang="en-US" altLang="ko-KR" sz="2000" b="1" dirty="0"/>
              <a:t>.</a:t>
            </a:r>
            <a:r>
              <a:rPr lang="ko-KR" altLang="en-US" sz="2000" b="1" dirty="0"/>
              <a:t> </a:t>
            </a:r>
            <a:endParaRPr lang="en-US" altLang="ko-KR" sz="2000" b="1" dirty="0"/>
          </a:p>
          <a:p>
            <a:pPr lvl="0" fontAlgn="base"/>
            <a:r>
              <a:rPr lang="ko-KR" altLang="en-US" sz="2000" b="1" dirty="0"/>
              <a:t>피부 안에 있는 氣는 아직 다가오지 않은 未來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미래</a:t>
            </a:r>
            <a:r>
              <a:rPr lang="en-US" altLang="ko-KR" sz="2000" b="1" dirty="0"/>
              <a:t>)</a:t>
            </a:r>
            <a:r>
              <a:rPr lang="ko-KR" altLang="en-US" sz="2000" b="1" dirty="0"/>
              <a:t>의 일이며</a:t>
            </a:r>
            <a:r>
              <a:rPr lang="en-US" altLang="ko-KR" sz="2000" b="1" dirty="0"/>
              <a:t>,</a:t>
            </a:r>
          </a:p>
          <a:p>
            <a:pPr lvl="0" fontAlgn="base"/>
            <a:r>
              <a:rPr lang="ko-KR" altLang="en-US" sz="2000" b="1" dirty="0"/>
              <a:t>피부 밖에 있는 色은 이미 지나간 일을 알리는 것이다</a:t>
            </a:r>
            <a:r>
              <a:rPr lang="en-US" altLang="ko-KR" sz="2000" b="1" dirty="0"/>
              <a:t>.</a:t>
            </a:r>
          </a:p>
          <a:p>
            <a:pPr eaLnBrk="1" hangingPunct="1">
              <a:lnSpc>
                <a:spcPts val="3000"/>
              </a:lnSpc>
            </a:pPr>
            <a:r>
              <a:rPr lang="ko-KR" altLang="en-US" sz="2000" b="1" dirty="0"/>
              <a:t>氣色은 아침에는 陽氣의 </a:t>
            </a:r>
            <a:r>
              <a:rPr lang="ko-KR" altLang="en-US" sz="2000" b="1" dirty="0" err="1"/>
              <a:t>發散力</a:t>
            </a:r>
            <a:r>
              <a:rPr lang="en-US" altLang="ko-KR" sz="2000" b="1" dirty="0"/>
              <a:t>(</a:t>
            </a:r>
            <a:r>
              <a:rPr lang="ko-KR" altLang="en-US" sz="2000" b="1" dirty="0" err="1"/>
              <a:t>발산력</a:t>
            </a:r>
            <a:r>
              <a:rPr lang="en-US" altLang="ko-KR" sz="2000" b="1" dirty="0"/>
              <a:t>)</a:t>
            </a:r>
            <a:r>
              <a:rPr lang="ko-KR" altLang="en-US" sz="2000" b="1" dirty="0"/>
              <a:t>에 의하여 顔面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안면</a:t>
            </a:r>
            <a:r>
              <a:rPr lang="en-US" altLang="ko-KR" sz="2000" b="1" dirty="0"/>
              <a:t>)</a:t>
            </a:r>
            <a:r>
              <a:rPr lang="ko-KR" altLang="en-US" sz="2000" b="1" dirty="0"/>
              <a:t>부위에 나타났다가 밤에는 陰의 收斂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수렴</a:t>
            </a:r>
            <a:r>
              <a:rPr lang="en-US" altLang="ko-KR" sz="2000" b="1" dirty="0"/>
              <a:t>)</a:t>
            </a:r>
            <a:r>
              <a:rPr lang="ko-KR" altLang="en-US" sz="2000" b="1" dirty="0" err="1"/>
              <a:t>力에</a:t>
            </a:r>
            <a:r>
              <a:rPr lang="ko-KR" altLang="en-US" sz="2000" b="1" dirty="0"/>
              <a:t> 의하여 잠복되는 것이므로 저녁에는 肺部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폐부</a:t>
            </a:r>
            <a:r>
              <a:rPr lang="en-US" altLang="ko-KR" sz="2000" b="1" dirty="0"/>
              <a:t>)</a:t>
            </a:r>
            <a:r>
              <a:rPr lang="ko-KR" altLang="en-US" sz="2000" b="1" dirty="0"/>
              <a:t>로 돌아가는 것이라고 말한 것이니 이러한 이유에서 氣色을 관찰하여 吉凶을 판단하는 데는 天地의 陽氣가 胎動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태동</a:t>
            </a:r>
            <a:r>
              <a:rPr lang="en-US" altLang="ko-KR" sz="2000" b="1" dirty="0"/>
              <a:t>)</a:t>
            </a:r>
            <a:r>
              <a:rPr lang="ko-KR" altLang="en-US" sz="2000" b="1" dirty="0"/>
              <a:t>하며 기색이 처음으로 순수하게 나타나는 새벽의 黎明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여명</a:t>
            </a:r>
            <a:r>
              <a:rPr lang="en-US" altLang="ko-KR" sz="2000" b="1" dirty="0"/>
              <a:t>-</a:t>
            </a:r>
            <a:r>
              <a:rPr lang="ko-KR" altLang="en-US" sz="2000" b="1" dirty="0"/>
              <a:t>검을 여</a:t>
            </a:r>
            <a:r>
              <a:rPr lang="en-US" altLang="ko-KR" sz="2000" b="1" dirty="0"/>
              <a:t>, </a:t>
            </a:r>
            <a:r>
              <a:rPr lang="ko-KR" altLang="en-US" sz="2000" b="1" dirty="0"/>
              <a:t>밝을 명</a:t>
            </a:r>
            <a:r>
              <a:rPr lang="en-US" altLang="ko-KR" sz="2000" b="1" dirty="0"/>
              <a:t>)</a:t>
            </a:r>
            <a:r>
              <a:rPr lang="ko-KR" altLang="en-US" sz="2000" b="1" dirty="0"/>
              <a:t>때가 가장 정확하게 보인다</a:t>
            </a:r>
            <a:r>
              <a:rPr lang="en-US" altLang="ko-KR" sz="2000" b="1" dirty="0"/>
              <a:t>.</a:t>
            </a:r>
            <a:endParaRPr lang="ko-KR" alt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457288" y="0"/>
            <a:ext cx="4188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>
                <a:ln>
                  <a:solidFill>
                    <a:schemeClr val="tx1">
                      <a:alpha val="30000"/>
                    </a:schemeClr>
                  </a:solidFill>
                </a:ln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관상으로 보는 건강 운 관상학 기혜경 강사</a:t>
            </a:r>
            <a:endParaRPr lang="en-US" altLang="ko-KR" sz="1600" dirty="0">
              <a:ln>
                <a:solidFill>
                  <a:schemeClr val="tx1">
                    <a:alpha val="30000"/>
                  </a:scheme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07919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673"/>
    </mc:Choice>
    <mc:Fallback>
      <p:transition spd="slow" advTm="9673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271</Words>
  <Application>Microsoft Office PowerPoint</Application>
  <PresentationFormat>와이드스크린</PresentationFormat>
  <Paragraphs>32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14" baseType="lpstr">
      <vt:lpstr>Ford Antenna Light</vt:lpstr>
      <vt:lpstr>Ford Antenna Regular</vt:lpstr>
      <vt:lpstr>HY동녘B</vt:lpstr>
      <vt:lpstr>HY수평선B</vt:lpstr>
      <vt:lpstr>HY수평선M</vt:lpstr>
      <vt:lpstr>굴림</vt:lpstr>
      <vt:lpstr>기아 Light</vt:lpstr>
      <vt:lpstr>맑은 고딕</vt:lpstr>
      <vt:lpstr>바탕</vt:lpstr>
      <vt:lpstr>Arial</vt:lpstr>
      <vt:lpstr>Office 테마</vt:lpstr>
      <vt:lpstr>부모의 얼굴에서 자녀의 미래를 알 수 있다.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부모의 얼굴에서 자녀의 미래를 알 수 있다.</dc:title>
  <dc:creator>user</dc:creator>
  <cp:lastModifiedBy>user</cp:lastModifiedBy>
  <cp:revision>2</cp:revision>
  <dcterms:created xsi:type="dcterms:W3CDTF">2025-08-11T13:10:07Z</dcterms:created>
  <dcterms:modified xsi:type="dcterms:W3CDTF">2025-08-11T13:19:27Z</dcterms:modified>
</cp:coreProperties>
</file>